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307" r:id="rId3"/>
    <p:sldId id="523" r:id="rId4"/>
    <p:sldId id="527" r:id="rId5"/>
    <p:sldId id="559" r:id="rId6"/>
    <p:sldId id="560" r:id="rId7"/>
    <p:sldId id="561" r:id="rId8"/>
    <p:sldId id="332" r:id="rId9"/>
    <p:sldId id="349" r:id="rId10"/>
    <p:sldId id="351" r:id="rId11"/>
    <p:sldId id="557" r:id="rId12"/>
    <p:sldId id="333" r:id="rId13"/>
    <p:sldId id="337" r:id="rId14"/>
    <p:sldId id="338" r:id="rId15"/>
    <p:sldId id="316" r:id="rId16"/>
    <p:sldId id="324" r:id="rId17"/>
    <p:sldId id="33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e England" initials="DE"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1" autoAdjust="0"/>
    <p:restoredTop sz="90696"/>
  </p:normalViewPr>
  <p:slideViewPr>
    <p:cSldViewPr>
      <p:cViewPr varScale="1">
        <p:scale>
          <a:sx n="65" d="100"/>
          <a:sy n="65" d="100"/>
        </p:scale>
        <p:origin x="153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8E4CB9-FCE7-4A79-8B7E-D54E510C0F49}" type="datetimeFigureOut">
              <a:rPr lang="en-US" smtClean="0"/>
              <a:t>9/17/2021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977445-417B-4D23-9F01-C081E5AE1D8B}" type="slidenum">
              <a:rPr lang="en-US" smtClean="0"/>
              <a:t>‹#›</a:t>
            </a:fld>
            <a:endParaRPr lang="en-US" dirty="0"/>
          </a:p>
        </p:txBody>
      </p:sp>
    </p:spTree>
    <p:extLst>
      <p:ext uri="{BB962C8B-B14F-4D97-AF65-F5344CB8AC3E}">
        <p14:creationId xmlns:p14="http://schemas.microsoft.com/office/powerpoint/2010/main" val="131788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2</a:t>
            </a:fld>
            <a:endParaRPr lang="en-US" dirty="0"/>
          </a:p>
        </p:txBody>
      </p:sp>
    </p:spTree>
    <p:extLst>
      <p:ext uri="{BB962C8B-B14F-4D97-AF65-F5344CB8AC3E}">
        <p14:creationId xmlns:p14="http://schemas.microsoft.com/office/powerpoint/2010/main" val="739132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11</a:t>
            </a:fld>
            <a:endParaRPr lang="en-US"/>
          </a:p>
        </p:txBody>
      </p:sp>
    </p:spTree>
    <p:extLst>
      <p:ext uri="{BB962C8B-B14F-4D97-AF65-F5344CB8AC3E}">
        <p14:creationId xmlns:p14="http://schemas.microsoft.com/office/powerpoint/2010/main" val="2149802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12</a:t>
            </a:fld>
            <a:endParaRPr lang="en-US"/>
          </a:p>
        </p:txBody>
      </p:sp>
    </p:spTree>
    <p:extLst>
      <p:ext uri="{BB962C8B-B14F-4D97-AF65-F5344CB8AC3E}">
        <p14:creationId xmlns:p14="http://schemas.microsoft.com/office/powerpoint/2010/main" val="4168203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13</a:t>
            </a:fld>
            <a:endParaRPr lang="en-US"/>
          </a:p>
        </p:txBody>
      </p:sp>
    </p:spTree>
    <p:extLst>
      <p:ext uri="{BB962C8B-B14F-4D97-AF65-F5344CB8AC3E}">
        <p14:creationId xmlns:p14="http://schemas.microsoft.com/office/powerpoint/2010/main" val="189596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14</a:t>
            </a:fld>
            <a:endParaRPr lang="en-US"/>
          </a:p>
        </p:txBody>
      </p:sp>
    </p:spTree>
    <p:extLst>
      <p:ext uri="{BB962C8B-B14F-4D97-AF65-F5344CB8AC3E}">
        <p14:creationId xmlns:p14="http://schemas.microsoft.com/office/powerpoint/2010/main" val="3336466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15</a:t>
            </a:fld>
            <a:endParaRPr lang="en-US"/>
          </a:p>
        </p:txBody>
      </p:sp>
    </p:spTree>
    <p:extLst>
      <p:ext uri="{BB962C8B-B14F-4D97-AF65-F5344CB8AC3E}">
        <p14:creationId xmlns:p14="http://schemas.microsoft.com/office/powerpoint/2010/main" val="352045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16</a:t>
            </a:fld>
            <a:endParaRPr lang="en-US"/>
          </a:p>
        </p:txBody>
      </p:sp>
    </p:spTree>
    <p:extLst>
      <p:ext uri="{BB962C8B-B14F-4D97-AF65-F5344CB8AC3E}">
        <p14:creationId xmlns:p14="http://schemas.microsoft.com/office/powerpoint/2010/main" val="1071787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17</a:t>
            </a:fld>
            <a:endParaRPr lang="en-US"/>
          </a:p>
        </p:txBody>
      </p:sp>
    </p:spTree>
    <p:extLst>
      <p:ext uri="{BB962C8B-B14F-4D97-AF65-F5344CB8AC3E}">
        <p14:creationId xmlns:p14="http://schemas.microsoft.com/office/powerpoint/2010/main" val="496562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3</a:t>
            </a:fld>
            <a:endParaRPr lang="en-US" dirty="0"/>
          </a:p>
        </p:txBody>
      </p:sp>
    </p:spTree>
    <p:extLst>
      <p:ext uri="{BB962C8B-B14F-4D97-AF65-F5344CB8AC3E}">
        <p14:creationId xmlns:p14="http://schemas.microsoft.com/office/powerpoint/2010/main" val="1467425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4</a:t>
            </a:fld>
            <a:endParaRPr lang="en-US" dirty="0"/>
          </a:p>
        </p:txBody>
      </p:sp>
    </p:spTree>
    <p:extLst>
      <p:ext uri="{BB962C8B-B14F-4D97-AF65-F5344CB8AC3E}">
        <p14:creationId xmlns:p14="http://schemas.microsoft.com/office/powerpoint/2010/main" val="196446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5</a:t>
            </a:fld>
            <a:endParaRPr lang="en-US" dirty="0"/>
          </a:p>
        </p:txBody>
      </p:sp>
    </p:spTree>
    <p:extLst>
      <p:ext uri="{BB962C8B-B14F-4D97-AF65-F5344CB8AC3E}">
        <p14:creationId xmlns:p14="http://schemas.microsoft.com/office/powerpoint/2010/main" val="2486709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6</a:t>
            </a:fld>
            <a:endParaRPr lang="en-US" dirty="0"/>
          </a:p>
        </p:txBody>
      </p:sp>
    </p:spTree>
    <p:extLst>
      <p:ext uri="{BB962C8B-B14F-4D97-AF65-F5344CB8AC3E}">
        <p14:creationId xmlns:p14="http://schemas.microsoft.com/office/powerpoint/2010/main" val="1466687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7</a:t>
            </a:fld>
            <a:endParaRPr lang="en-US" dirty="0"/>
          </a:p>
        </p:txBody>
      </p:sp>
    </p:spTree>
    <p:extLst>
      <p:ext uri="{BB962C8B-B14F-4D97-AF65-F5344CB8AC3E}">
        <p14:creationId xmlns:p14="http://schemas.microsoft.com/office/powerpoint/2010/main" val="2950848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8</a:t>
            </a:fld>
            <a:endParaRPr lang="en-US"/>
          </a:p>
        </p:txBody>
      </p:sp>
    </p:spTree>
    <p:extLst>
      <p:ext uri="{BB962C8B-B14F-4D97-AF65-F5344CB8AC3E}">
        <p14:creationId xmlns:p14="http://schemas.microsoft.com/office/powerpoint/2010/main" val="2013739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9</a:t>
            </a:fld>
            <a:endParaRPr lang="en-US"/>
          </a:p>
        </p:txBody>
      </p:sp>
    </p:spTree>
    <p:extLst>
      <p:ext uri="{BB962C8B-B14F-4D97-AF65-F5344CB8AC3E}">
        <p14:creationId xmlns:p14="http://schemas.microsoft.com/office/powerpoint/2010/main" val="838094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77445-417B-4D23-9F01-C081E5AE1D8B}" type="slidenum">
              <a:rPr lang="en-US" smtClean="0"/>
              <a:t>10</a:t>
            </a:fld>
            <a:endParaRPr lang="en-US"/>
          </a:p>
        </p:txBody>
      </p:sp>
    </p:spTree>
    <p:extLst>
      <p:ext uri="{BB962C8B-B14F-4D97-AF65-F5344CB8AC3E}">
        <p14:creationId xmlns:p14="http://schemas.microsoft.com/office/powerpoint/2010/main" val="3336470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74819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98147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667076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with Image and Content">
    <p:spTree>
      <p:nvGrpSpPr>
        <p:cNvPr id="1" name=""/>
        <p:cNvGrpSpPr/>
        <p:nvPr/>
      </p:nvGrpSpPr>
      <p:grpSpPr>
        <a:xfrm>
          <a:off x="0" y="0"/>
          <a:ext cx="0" cy="0"/>
          <a:chOff x="0" y="0"/>
          <a:chExt cx="0" cy="0"/>
        </a:xfrm>
      </p:grpSpPr>
      <p:sp>
        <p:nvSpPr>
          <p:cNvPr id="4" name="Rectangle 3"/>
          <p:cNvSpPr/>
          <p:nvPr userDrawn="1"/>
        </p:nvSpPr>
        <p:spPr>
          <a:xfrm>
            <a:off x="1" y="0"/>
            <a:ext cx="314680" cy="6858000"/>
          </a:xfrm>
          <a:prstGeom prst="rect">
            <a:avLst/>
          </a:prstGeom>
          <a:solidFill>
            <a:srgbClr val="C32330"/>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5" name="Title 1"/>
          <p:cNvSpPr>
            <a:spLocks noGrp="1"/>
          </p:cNvSpPr>
          <p:nvPr>
            <p:ph type="title"/>
          </p:nvPr>
        </p:nvSpPr>
        <p:spPr>
          <a:xfrm>
            <a:off x="685554" y="274638"/>
            <a:ext cx="8159218" cy="1034288"/>
          </a:xfrm>
          <a:prstGeom prst="rect">
            <a:avLst/>
          </a:prstGeom>
        </p:spPr>
        <p:txBody>
          <a:bodyPr/>
          <a:lstStyle>
            <a:lvl1pPr algn="l">
              <a:defRPr sz="4000">
                <a:solidFill>
                  <a:schemeClr val="tx1">
                    <a:lumMod val="65000"/>
                    <a:lumOff val="35000"/>
                  </a:schemeClr>
                </a:solidFill>
              </a:defRPr>
            </a:lvl1pPr>
          </a:lstStyle>
          <a:p>
            <a:r>
              <a:rPr lang="en-CA" dirty="0"/>
              <a:t>Click to edit Master title style</a:t>
            </a:r>
            <a:endParaRPr lang="en-US" dirty="0"/>
          </a:p>
        </p:txBody>
      </p:sp>
      <p:sp>
        <p:nvSpPr>
          <p:cNvPr id="8" name="Content Placeholder 2"/>
          <p:cNvSpPr>
            <a:spLocks noGrp="1"/>
          </p:cNvSpPr>
          <p:nvPr>
            <p:ph idx="1"/>
          </p:nvPr>
        </p:nvSpPr>
        <p:spPr>
          <a:xfrm>
            <a:off x="685554" y="1308926"/>
            <a:ext cx="8159218" cy="4082066"/>
          </a:xfrm>
          <a:prstGeom prst="rect">
            <a:avLst/>
          </a:prstGeom>
        </p:spPr>
        <p:txBody>
          <a:bodyPr/>
          <a:lstStyle>
            <a:lvl1pPr marL="342900" indent="-342900">
              <a:buClrTx/>
              <a:buFont typeface="Arial"/>
              <a:buChar char="•"/>
              <a:defRPr sz="2400">
                <a:solidFill>
                  <a:schemeClr val="tx1">
                    <a:lumMod val="65000"/>
                    <a:lumOff val="35000"/>
                  </a:schemeClr>
                </a:solidFill>
              </a:defRPr>
            </a:lvl1pPr>
            <a:lvl2pPr marL="800100" indent="-342900">
              <a:buClrTx/>
              <a:buFont typeface="Arial"/>
              <a:buChar char="•"/>
              <a:defRPr sz="2200" baseline="0">
                <a:solidFill>
                  <a:schemeClr val="tx1">
                    <a:lumMod val="65000"/>
                    <a:lumOff val="35000"/>
                  </a:schemeClr>
                </a:solidFill>
              </a:defRPr>
            </a:lvl2pPr>
            <a:lvl3pPr marL="1257300" indent="-342900">
              <a:buClrTx/>
              <a:buFont typeface="Arial"/>
              <a:buChar char="•"/>
              <a:defRPr sz="2000">
                <a:solidFill>
                  <a:schemeClr val="tx1">
                    <a:lumMod val="65000"/>
                    <a:lumOff val="35000"/>
                  </a:schemeClr>
                </a:solidFill>
              </a:defRPr>
            </a:lvl3pPr>
            <a:lvl4pPr marL="1657350" indent="-285750">
              <a:buClrTx/>
              <a:buFont typeface="Arial"/>
              <a:buChar char="•"/>
              <a:defRPr sz="1800">
                <a:solidFill>
                  <a:schemeClr val="tx1">
                    <a:lumMod val="65000"/>
                    <a:lumOff val="35000"/>
                  </a:schemeClr>
                </a:solidFill>
              </a:defRPr>
            </a:lvl4pPr>
            <a:lvl5pPr marL="2114550" indent="-285750">
              <a:buClrTx/>
              <a:buFont typeface="Arial"/>
              <a:buChar char="•"/>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5730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26110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29351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270987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294681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3555271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855392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1000813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79BA88-DBB5-4AB3-9469-FC570AC17E5E}" type="datetimeFigureOut">
              <a:rPr lang="en-US" smtClean="0"/>
              <a:t>9/17/2021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FFF4DE-13EF-4E75-9E15-965D05F0841A}" type="slidenum">
              <a:rPr lang="en-US" smtClean="0"/>
              <a:t>‹#›</a:t>
            </a:fld>
            <a:endParaRPr lang="en-US" dirty="0"/>
          </a:p>
        </p:txBody>
      </p:sp>
    </p:spTree>
    <p:extLst>
      <p:ext uri="{BB962C8B-B14F-4D97-AF65-F5344CB8AC3E}">
        <p14:creationId xmlns:p14="http://schemas.microsoft.com/office/powerpoint/2010/main" val="2489213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79BA88-DBB5-4AB3-9469-FC570AC17E5E}" type="datetimeFigureOut">
              <a:rPr lang="en-US" smtClean="0"/>
              <a:t>9/17/2021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FF4DE-13EF-4E75-9E15-965D05F0841A}" type="slidenum">
              <a:rPr lang="en-US" smtClean="0"/>
              <a:t>‹#›</a:t>
            </a:fld>
            <a:endParaRPr lang="en-US" dirty="0"/>
          </a:p>
        </p:txBody>
      </p:sp>
    </p:spTree>
    <p:extLst>
      <p:ext uri="{BB962C8B-B14F-4D97-AF65-F5344CB8AC3E}">
        <p14:creationId xmlns:p14="http://schemas.microsoft.com/office/powerpoint/2010/main" val="240713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895600"/>
            <a:ext cx="8159750" cy="1035050"/>
          </a:xfrm>
        </p:spPr>
        <p:txBody>
          <a:bodyPr>
            <a:normAutofit fontScale="90000"/>
          </a:bodyPr>
          <a:lstStyle/>
          <a:p>
            <a:pPr algn="ctr">
              <a:spcBef>
                <a:spcPts val="1800"/>
              </a:spcBef>
              <a:defRPr/>
            </a:pPr>
            <a:br>
              <a:rPr lang="en-US" sz="6100" b="1" dirty="0">
                <a:solidFill>
                  <a:schemeClr val="tx1"/>
                </a:solidFill>
              </a:rPr>
            </a:br>
            <a:br>
              <a:rPr lang="en-US" sz="6100" b="1" dirty="0">
                <a:solidFill>
                  <a:schemeClr val="tx1"/>
                </a:solidFill>
              </a:rPr>
            </a:br>
            <a:r>
              <a:rPr lang="en-US" sz="4400" b="1" dirty="0">
                <a:solidFill>
                  <a:schemeClr val="tx1"/>
                </a:solidFill>
              </a:rPr>
              <a:t>Health &amp; Human Rights </a:t>
            </a:r>
            <a:br>
              <a:rPr lang="en-US" sz="4400" b="1" dirty="0">
                <a:solidFill>
                  <a:srgbClr val="C00000"/>
                </a:solidFill>
              </a:rPr>
            </a:br>
            <a:br>
              <a:rPr lang="en-US" sz="4400" b="1" dirty="0">
                <a:solidFill>
                  <a:srgbClr val="C00000"/>
                </a:solidFill>
              </a:rPr>
            </a:br>
            <a:br>
              <a:rPr lang="en-US" sz="5000" b="1" dirty="0">
                <a:solidFill>
                  <a:srgbClr val="C00000"/>
                </a:solidFill>
              </a:rPr>
            </a:br>
            <a:br>
              <a:rPr lang="en-US" sz="3600" b="1" dirty="0">
                <a:solidFill>
                  <a:srgbClr val="C00000"/>
                </a:solidFill>
              </a:rPr>
            </a:br>
            <a:endParaRPr lang="en-US" sz="4400" dirty="0">
              <a:solidFill>
                <a:schemeClr val="tx1"/>
              </a:solidFill>
            </a:endParaRPr>
          </a:p>
        </p:txBody>
      </p:sp>
    </p:spTree>
    <p:extLst>
      <p:ext uri="{BB962C8B-B14F-4D97-AF65-F5344CB8AC3E}">
        <p14:creationId xmlns:p14="http://schemas.microsoft.com/office/powerpoint/2010/main" val="2325848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pic>
        <p:nvPicPr>
          <p:cNvPr id="2" name="Picture 1">
            <a:extLst>
              <a:ext uri="{FF2B5EF4-FFF2-40B4-BE49-F238E27FC236}">
                <a16:creationId xmlns:a16="http://schemas.microsoft.com/office/drawing/2014/main" id="{0EF798E1-F543-3942-BFB2-00BF2D913AD2}"/>
              </a:ext>
            </a:extLst>
          </p:cNvPr>
          <p:cNvPicPr>
            <a:picLocks noChangeAspect="1"/>
          </p:cNvPicPr>
          <p:nvPr/>
        </p:nvPicPr>
        <p:blipFill>
          <a:blip r:embed="rId3"/>
          <a:stretch>
            <a:fillRect/>
          </a:stretch>
        </p:blipFill>
        <p:spPr>
          <a:xfrm>
            <a:off x="2743200" y="209550"/>
            <a:ext cx="3810000" cy="6438900"/>
          </a:xfrm>
          <a:prstGeom prst="rect">
            <a:avLst/>
          </a:prstGeom>
        </p:spPr>
      </p:pic>
    </p:spTree>
    <p:extLst>
      <p:ext uri="{BB962C8B-B14F-4D97-AF65-F5344CB8AC3E}">
        <p14:creationId xmlns:p14="http://schemas.microsoft.com/office/powerpoint/2010/main" val="2174542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Empirical Claims</a:t>
            </a:r>
          </a:p>
        </p:txBody>
      </p:sp>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6" name="TextBox 5"/>
          <p:cNvSpPr txBox="1"/>
          <p:nvPr/>
        </p:nvSpPr>
        <p:spPr>
          <a:xfrm>
            <a:off x="533400" y="1143000"/>
            <a:ext cx="8382000" cy="5170646"/>
          </a:xfrm>
          <a:prstGeom prst="rect">
            <a:avLst/>
          </a:prstGeom>
          <a:noFill/>
        </p:spPr>
        <p:txBody>
          <a:bodyPr wrap="square" rtlCol="0">
            <a:spAutoFit/>
          </a:bodyPr>
          <a:lstStyle/>
          <a:p>
            <a:pPr marL="457200" indent="-457200">
              <a:buFont typeface="Arial" panose="020B0604020202020204" pitchFamily="34" charset="0"/>
              <a:buChar char="•"/>
            </a:pPr>
            <a:r>
              <a:rPr lang="en-US" sz="2600" dirty="0"/>
              <a:t>Empirical = based on, concerned with, or verifiable by </a:t>
            </a:r>
            <a:r>
              <a:rPr lang="en-US" sz="2600" b="1" dirty="0"/>
              <a:t>observation</a:t>
            </a:r>
            <a:r>
              <a:rPr lang="en-US" sz="2600" dirty="0"/>
              <a:t> or </a:t>
            </a:r>
            <a:r>
              <a:rPr lang="en-US" sz="2600" b="1" dirty="0"/>
              <a:t>experience.</a:t>
            </a:r>
          </a:p>
          <a:p>
            <a:endParaRPr lang="en-US" sz="2600" dirty="0"/>
          </a:p>
          <a:p>
            <a:pPr marL="457200" indent="-457200">
              <a:buFont typeface="Arial" panose="020B0604020202020204" pitchFamily="34" charset="0"/>
              <a:buChar char="•"/>
            </a:pPr>
            <a:r>
              <a:rPr lang="en-US" sz="2600" dirty="0"/>
              <a:t>Empirical research methods: </a:t>
            </a:r>
            <a:r>
              <a:rPr lang="en-US" sz="2600" b="1" dirty="0"/>
              <a:t>quantitative</a:t>
            </a:r>
            <a:r>
              <a:rPr lang="en-US" sz="2600" dirty="0"/>
              <a:t> and </a:t>
            </a:r>
            <a:r>
              <a:rPr lang="en-US" sz="2600" b="1" dirty="0"/>
              <a:t>qualitative</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Examples of empirical claims:</a:t>
            </a:r>
          </a:p>
          <a:p>
            <a:endParaRPr lang="en-US" sz="2600" dirty="0"/>
          </a:p>
          <a:p>
            <a:pPr marL="914400" lvl="1" indent="-457200">
              <a:buFont typeface="Arial" panose="020B0604020202020204" pitchFamily="34" charset="0"/>
              <a:buChar char="•"/>
            </a:pPr>
            <a:r>
              <a:rPr lang="en-US" sz="2600" dirty="0"/>
              <a:t>I ate two hot dogs for breakfast this morning</a:t>
            </a:r>
          </a:p>
          <a:p>
            <a:pPr marL="914400" lvl="1" indent="-457200">
              <a:buFont typeface="Arial" panose="020B0604020202020204" pitchFamily="34" charset="0"/>
              <a:buChar char="•"/>
            </a:pPr>
            <a:r>
              <a:rPr lang="en-US" sz="2600" dirty="0"/>
              <a:t>I eat hot dogs only with mustard</a:t>
            </a:r>
          </a:p>
          <a:p>
            <a:pPr marL="914400" lvl="1" indent="-457200">
              <a:buFont typeface="Arial" panose="020B0604020202020204" pitchFamily="34" charset="0"/>
              <a:buChar char="•"/>
            </a:pPr>
            <a:r>
              <a:rPr lang="en-US" sz="2600" dirty="0"/>
              <a:t>Hot dogs are high in sodium</a:t>
            </a:r>
          </a:p>
          <a:p>
            <a:pPr marL="914400" lvl="1" indent="-457200">
              <a:buFont typeface="Arial" panose="020B0604020202020204" pitchFamily="34" charset="0"/>
              <a:buChar char="•"/>
            </a:pPr>
            <a:r>
              <a:rPr lang="en-US" sz="2600" dirty="0"/>
              <a:t>Over 950 million hot dogs were sold in Canada last year</a:t>
            </a:r>
          </a:p>
          <a:p>
            <a:endParaRPr lang="en-US" dirty="0"/>
          </a:p>
        </p:txBody>
      </p:sp>
    </p:spTree>
    <p:extLst>
      <p:ext uri="{BB962C8B-B14F-4D97-AF65-F5344CB8AC3E}">
        <p14:creationId xmlns:p14="http://schemas.microsoft.com/office/powerpoint/2010/main" val="2387998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Conceptual Claims</a:t>
            </a:r>
          </a:p>
        </p:txBody>
      </p:sp>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6" name="TextBox 5"/>
          <p:cNvSpPr txBox="1"/>
          <p:nvPr/>
        </p:nvSpPr>
        <p:spPr>
          <a:xfrm>
            <a:off x="533400" y="1066800"/>
            <a:ext cx="8382000" cy="4770537"/>
          </a:xfrm>
          <a:prstGeom prst="rect">
            <a:avLst/>
          </a:prstGeom>
          <a:noFill/>
        </p:spPr>
        <p:txBody>
          <a:bodyPr wrap="square" rtlCol="0">
            <a:spAutoFit/>
          </a:bodyPr>
          <a:lstStyle/>
          <a:p>
            <a:pPr marL="457200" indent="-457200">
              <a:buFont typeface="Arial" panose="020B0604020202020204" pitchFamily="34" charset="0"/>
              <a:buChar char="•"/>
            </a:pPr>
            <a:r>
              <a:rPr lang="en-US" sz="2600" dirty="0"/>
              <a:t>Conceptual = based on, concerned with, or verifiable by </a:t>
            </a:r>
            <a:r>
              <a:rPr lang="en-US" sz="2600" b="1" dirty="0"/>
              <a:t>theory</a:t>
            </a:r>
            <a:r>
              <a:rPr lang="en-US" sz="2600" dirty="0"/>
              <a:t> or </a:t>
            </a:r>
            <a:r>
              <a:rPr lang="en-US" sz="2600" b="1" dirty="0"/>
              <a:t>logic</a:t>
            </a:r>
            <a:r>
              <a:rPr lang="en-US" sz="2600" dirty="0"/>
              <a:t>.</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Focus on </a:t>
            </a:r>
            <a:r>
              <a:rPr lang="en-US" sz="2600" b="1" dirty="0"/>
              <a:t>concepts</a:t>
            </a:r>
            <a:r>
              <a:rPr lang="en-US" sz="2600" dirty="0"/>
              <a:t> or</a:t>
            </a:r>
            <a:r>
              <a:rPr lang="en-US" sz="2600" b="1" dirty="0"/>
              <a:t> ideas </a:t>
            </a:r>
            <a:r>
              <a:rPr lang="en-US" sz="2600" dirty="0"/>
              <a:t>instead of the senses.</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Conceptual questions cannot be </a:t>
            </a:r>
            <a:r>
              <a:rPr lang="en-CA" sz="2600" dirty="0"/>
              <a:t>answered simply by giving empirical facts or information.</a:t>
            </a:r>
          </a:p>
          <a:p>
            <a:pPr marL="457200" indent="-457200">
              <a:buFont typeface="Arial" panose="020B0604020202020204" pitchFamily="34" charset="0"/>
              <a:buChar char="•"/>
            </a:pPr>
            <a:endParaRPr lang="en-CA" sz="2600" dirty="0"/>
          </a:p>
          <a:p>
            <a:pPr marL="457200" indent="-457200">
              <a:buFont typeface="Arial" panose="020B0604020202020204" pitchFamily="34" charset="0"/>
              <a:buChar char="•"/>
            </a:pPr>
            <a:r>
              <a:rPr lang="en-CA" sz="2600" dirty="0"/>
              <a:t>Answers are provided by reasons, argumentation, and  analysis.</a:t>
            </a:r>
            <a:endParaRPr lang="en-US" sz="2600" dirty="0"/>
          </a:p>
          <a:p>
            <a:endParaRPr lang="en-US" sz="2600" dirty="0"/>
          </a:p>
          <a:p>
            <a:endParaRPr lang="en-US" dirty="0"/>
          </a:p>
        </p:txBody>
      </p:sp>
      <p:pic>
        <p:nvPicPr>
          <p:cNvPr id="7" name="Picture 6">
            <a:extLst>
              <a:ext uri="{FF2B5EF4-FFF2-40B4-BE49-F238E27FC236}">
                <a16:creationId xmlns:a16="http://schemas.microsoft.com/office/drawing/2014/main" id="{15C98025-0351-1449-925A-6428412280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0" y="5160433"/>
            <a:ext cx="2971800" cy="1392767"/>
          </a:xfrm>
          <a:prstGeom prst="rect">
            <a:avLst/>
          </a:prstGeom>
        </p:spPr>
      </p:pic>
    </p:spTree>
    <p:extLst>
      <p:ext uri="{BB962C8B-B14F-4D97-AF65-F5344CB8AC3E}">
        <p14:creationId xmlns:p14="http://schemas.microsoft.com/office/powerpoint/2010/main" val="1790203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Descriptive Claims</a:t>
            </a:r>
          </a:p>
        </p:txBody>
      </p:sp>
      <p:sp>
        <p:nvSpPr>
          <p:cNvPr id="3" name="Content Placeholder 2"/>
          <p:cNvSpPr>
            <a:spLocks noGrp="1"/>
          </p:cNvSpPr>
          <p:nvPr>
            <p:ph idx="1"/>
          </p:nvPr>
        </p:nvSpPr>
        <p:spPr>
          <a:xfrm>
            <a:off x="457200" y="1241879"/>
            <a:ext cx="8382000" cy="3406321"/>
          </a:xfrm>
        </p:spPr>
        <p:txBody>
          <a:bodyPr>
            <a:normAutofit/>
          </a:bodyPr>
          <a:lstStyle/>
          <a:p>
            <a:pPr marL="0" indent="0">
              <a:spcBef>
                <a:spcPts val="0"/>
              </a:spcBef>
              <a:buNone/>
              <a:defRPr/>
            </a:pPr>
            <a:r>
              <a:rPr lang="en-US" sz="2700" b="1" dirty="0"/>
              <a:t> </a:t>
            </a:r>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6" name="TextBox 5"/>
          <p:cNvSpPr txBox="1"/>
          <p:nvPr/>
        </p:nvSpPr>
        <p:spPr>
          <a:xfrm>
            <a:off x="533400" y="1237280"/>
            <a:ext cx="8382000" cy="3647152"/>
          </a:xfrm>
          <a:prstGeom prst="rect">
            <a:avLst/>
          </a:prstGeom>
          <a:noFill/>
        </p:spPr>
        <p:txBody>
          <a:bodyPr wrap="square" rtlCol="0">
            <a:spAutoFit/>
          </a:bodyPr>
          <a:lstStyle/>
          <a:p>
            <a:pPr marL="457200" indent="-457200">
              <a:buFont typeface="Arial" panose="020B0604020202020204" pitchFamily="34" charset="0"/>
              <a:buChar char="•"/>
            </a:pPr>
            <a:r>
              <a:rPr lang="en-US" sz="2700" dirty="0"/>
              <a:t>Descriptive claims = empirical claims.</a:t>
            </a:r>
          </a:p>
          <a:p>
            <a:endParaRPr lang="en-US" sz="2700" dirty="0"/>
          </a:p>
          <a:p>
            <a:pPr marL="457200" indent="-457200">
              <a:buFont typeface="Arial" panose="020B0604020202020204" pitchFamily="34" charset="0"/>
              <a:buChar char="•"/>
            </a:pPr>
            <a:r>
              <a:rPr lang="en-US" sz="2700" dirty="0"/>
              <a:t>Descriptive claims are claims about how the world </a:t>
            </a:r>
            <a:r>
              <a:rPr lang="en-US" sz="2700" u="sng" dirty="0"/>
              <a:t>is</a:t>
            </a:r>
            <a:r>
              <a:rPr lang="en-US" sz="2700" dirty="0"/>
              <a:t>.</a:t>
            </a:r>
          </a:p>
          <a:p>
            <a:endParaRPr lang="en-US" sz="2700" dirty="0"/>
          </a:p>
          <a:p>
            <a:pPr marL="457200" indent="-457200">
              <a:buFont typeface="Arial" panose="020B0604020202020204" pitchFamily="34" charset="0"/>
              <a:buChar char="•"/>
            </a:pPr>
            <a:r>
              <a:rPr lang="en-US" sz="2700" dirty="0"/>
              <a:t>Descriptive claims give facts that can be tested or verified using empirical methods.</a:t>
            </a:r>
          </a:p>
          <a:p>
            <a:endParaRPr lang="en-US" sz="2700" dirty="0"/>
          </a:p>
          <a:p>
            <a:endParaRPr lang="en-US" sz="2400" dirty="0"/>
          </a:p>
          <a:p>
            <a:endParaRPr lang="en-US" dirty="0"/>
          </a:p>
        </p:txBody>
      </p:sp>
      <p:pic>
        <p:nvPicPr>
          <p:cNvPr id="4102" name="Picture 6" descr="How to Buy a Microscope">
            <a:extLst>
              <a:ext uri="{FF2B5EF4-FFF2-40B4-BE49-F238E27FC236}">
                <a16:creationId xmlns:a16="http://schemas.microsoft.com/office/drawing/2014/main" id="{562883B1-DA5D-A244-963F-E6FA40E59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3163" y="4191000"/>
            <a:ext cx="3503837" cy="1973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261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Normative Claims</a:t>
            </a:r>
          </a:p>
        </p:txBody>
      </p:sp>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6" name="TextBox 5"/>
          <p:cNvSpPr txBox="1"/>
          <p:nvPr/>
        </p:nvSpPr>
        <p:spPr>
          <a:xfrm>
            <a:off x="533400" y="1066800"/>
            <a:ext cx="7696200" cy="5693866"/>
          </a:xfrm>
          <a:prstGeom prst="rect">
            <a:avLst/>
          </a:prstGeom>
          <a:noFill/>
        </p:spPr>
        <p:txBody>
          <a:bodyPr wrap="square" rtlCol="0">
            <a:spAutoFit/>
          </a:bodyPr>
          <a:lstStyle/>
          <a:p>
            <a:pPr marL="457200" indent="-457200">
              <a:buFont typeface="Arial" panose="020B0604020202020204" pitchFamily="34" charset="0"/>
              <a:buChar char="•"/>
            </a:pPr>
            <a:r>
              <a:rPr lang="en-US" sz="2600" dirty="0"/>
              <a:t>Conceptual claims	 Theoretical Claims</a:t>
            </a:r>
          </a:p>
          <a:p>
            <a:r>
              <a:rPr lang="en-US" sz="2600" dirty="0"/>
              <a:t>				</a:t>
            </a:r>
          </a:p>
          <a:p>
            <a:r>
              <a:rPr lang="en-US" sz="2600" dirty="0"/>
              <a:t>				 Normative Claims</a:t>
            </a:r>
          </a:p>
          <a:p>
            <a:endParaRPr lang="en-US" sz="2600" dirty="0"/>
          </a:p>
          <a:p>
            <a:pPr marL="457200" indent="-457200">
              <a:buFont typeface="Arial" panose="020B0604020202020204" pitchFamily="34" charset="0"/>
              <a:buChar char="•"/>
            </a:pPr>
            <a:r>
              <a:rPr lang="en-US" sz="2600" dirty="0"/>
              <a:t>Concepts can be </a:t>
            </a:r>
            <a:r>
              <a:rPr lang="en-US" sz="2600" b="1" dirty="0"/>
              <a:t>abstract</a:t>
            </a:r>
            <a:r>
              <a:rPr lang="en-US" sz="2600" dirty="0"/>
              <a:t> or </a:t>
            </a:r>
            <a:r>
              <a:rPr lang="en-US" sz="2600" b="1" dirty="0"/>
              <a:t>concrete</a:t>
            </a:r>
          </a:p>
          <a:p>
            <a:endParaRPr lang="en-US" sz="2600" dirty="0"/>
          </a:p>
          <a:p>
            <a:endParaRPr lang="en-US" sz="2600" dirty="0"/>
          </a:p>
          <a:p>
            <a:pPr marL="457200" indent="-457200">
              <a:buFont typeface="Arial" panose="020B0604020202020204" pitchFamily="34" charset="0"/>
              <a:buChar char="•"/>
            </a:pPr>
            <a:r>
              <a:rPr lang="en-US" sz="2600" dirty="0"/>
              <a:t>Normative claims are claims about how the world </a:t>
            </a:r>
            <a:r>
              <a:rPr lang="en-US" sz="2600" u="sng" dirty="0"/>
              <a:t>should be</a:t>
            </a:r>
            <a:r>
              <a:rPr lang="en-US" sz="2600" dirty="0"/>
              <a:t>.</a:t>
            </a:r>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endParaRPr lang="en-US" sz="2600" dirty="0"/>
          </a:p>
          <a:p>
            <a:pPr marL="457200" indent="-457200">
              <a:buFont typeface="Arial" panose="020B0604020202020204" pitchFamily="34" charset="0"/>
              <a:buChar char="•"/>
            </a:pPr>
            <a:r>
              <a:rPr lang="en-US" sz="2600" dirty="0"/>
              <a:t>Normative claims involve values that can be tested or verified using normative methods.</a:t>
            </a:r>
          </a:p>
          <a:p>
            <a:endParaRPr lang="en-US" sz="2600" u="sng" dirty="0"/>
          </a:p>
        </p:txBody>
      </p:sp>
      <p:cxnSp>
        <p:nvCxnSpPr>
          <p:cNvPr id="7" name="Straight Arrow Connector 6">
            <a:extLst>
              <a:ext uri="{FF2B5EF4-FFF2-40B4-BE49-F238E27FC236}">
                <a16:creationId xmlns:a16="http://schemas.microsoft.com/office/drawing/2014/main" id="{D7A91E38-B4BC-4249-8E06-135A34B215D3}"/>
              </a:ext>
            </a:extLst>
          </p:cNvPr>
          <p:cNvCxnSpPr/>
          <p:nvPr/>
        </p:nvCxnSpPr>
        <p:spPr>
          <a:xfrm>
            <a:off x="3733800" y="1600200"/>
            <a:ext cx="53340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DD4A3D4-A5BD-D04E-A4DF-21F5EB3C9A52}"/>
              </a:ext>
            </a:extLst>
          </p:cNvPr>
          <p:cNvCxnSpPr>
            <a:cxnSpLocks/>
          </p:cNvCxnSpPr>
          <p:nvPr/>
        </p:nvCxnSpPr>
        <p:spPr>
          <a:xfrm>
            <a:off x="3657600" y="1371600"/>
            <a:ext cx="6262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56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Norms</a:t>
            </a:r>
          </a:p>
        </p:txBody>
      </p:sp>
      <p:sp>
        <p:nvSpPr>
          <p:cNvPr id="3" name="Content Placeholder 2"/>
          <p:cNvSpPr>
            <a:spLocks noGrp="1"/>
          </p:cNvSpPr>
          <p:nvPr>
            <p:ph idx="1"/>
          </p:nvPr>
        </p:nvSpPr>
        <p:spPr>
          <a:xfrm>
            <a:off x="457200" y="1241879"/>
            <a:ext cx="8382000" cy="5006521"/>
          </a:xfrm>
        </p:spPr>
        <p:txBody>
          <a:bodyPr>
            <a:normAutofit/>
          </a:bodyPr>
          <a:lstStyle/>
          <a:p>
            <a:pPr lvl="0">
              <a:spcBef>
                <a:spcPts val="1128"/>
              </a:spcBef>
            </a:pPr>
            <a:r>
              <a:rPr lang="en-US" sz="2600" dirty="0">
                <a:solidFill>
                  <a:schemeClr val="tx1"/>
                </a:solidFill>
              </a:rPr>
              <a:t>Norms can be reflected in principles, standards, rules, and values.</a:t>
            </a:r>
          </a:p>
          <a:p>
            <a:pPr lvl="0">
              <a:spcBef>
                <a:spcPts val="1128"/>
              </a:spcBef>
            </a:pPr>
            <a:endParaRPr lang="en-US" sz="2600" dirty="0">
              <a:solidFill>
                <a:schemeClr val="tx1"/>
              </a:solidFill>
            </a:endParaRPr>
          </a:p>
          <a:p>
            <a:pPr lvl="0">
              <a:spcBef>
                <a:spcPts val="1128"/>
              </a:spcBef>
            </a:pPr>
            <a:r>
              <a:rPr lang="en-US" sz="2600" dirty="0">
                <a:solidFill>
                  <a:schemeClr val="tx1"/>
                </a:solidFill>
              </a:rPr>
              <a:t>They set out “correctness conditions” – typically for action.</a:t>
            </a:r>
          </a:p>
          <a:p>
            <a:pPr lvl="0">
              <a:spcBef>
                <a:spcPts val="1128"/>
              </a:spcBef>
            </a:pPr>
            <a:endParaRPr lang="en-US" sz="2600" dirty="0">
              <a:solidFill>
                <a:schemeClr val="tx1"/>
              </a:solidFill>
            </a:endParaRPr>
          </a:p>
          <a:p>
            <a:pPr lvl="0">
              <a:spcBef>
                <a:spcPts val="1128"/>
              </a:spcBef>
            </a:pPr>
            <a:r>
              <a:rPr lang="en-US" sz="2600" dirty="0">
                <a:solidFill>
                  <a:schemeClr val="tx1"/>
                </a:solidFill>
              </a:rPr>
              <a:t>Norms seek to guide or prescribe our actions – point out what we have reason to do</a:t>
            </a:r>
            <a:r>
              <a:rPr lang="en-CA" sz="2600" dirty="0">
                <a:solidFill>
                  <a:schemeClr val="tx1"/>
                </a:solidFill>
              </a:rPr>
              <a:t>.</a:t>
            </a:r>
            <a:endParaRPr lang="en-US" sz="2600" dirty="0">
              <a:solidFill>
                <a:schemeClr val="tx1"/>
              </a:solidFill>
            </a:endParaRPr>
          </a:p>
        </p:txBody>
      </p:sp>
    </p:spTree>
    <p:extLst>
      <p:ext uri="{BB962C8B-B14F-4D97-AF65-F5344CB8AC3E}">
        <p14:creationId xmlns:p14="http://schemas.microsoft.com/office/powerpoint/2010/main" val="1414981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Reasons</a:t>
            </a:r>
          </a:p>
        </p:txBody>
      </p:sp>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6" name="TextBox 5"/>
          <p:cNvSpPr txBox="1"/>
          <p:nvPr/>
        </p:nvSpPr>
        <p:spPr>
          <a:xfrm>
            <a:off x="685800" y="1237280"/>
            <a:ext cx="7924799" cy="5170646"/>
          </a:xfrm>
          <a:prstGeom prst="rect">
            <a:avLst/>
          </a:prstGeom>
          <a:noFill/>
        </p:spPr>
        <p:txBody>
          <a:bodyPr wrap="square" rtlCol="0">
            <a:spAutoFit/>
          </a:bodyPr>
          <a:lstStyle/>
          <a:p>
            <a:r>
              <a:rPr lang="en-US" sz="2400" dirty="0"/>
              <a:t>Reasons are considerations that count in </a:t>
            </a:r>
            <a:r>
              <a:rPr lang="en-US" sz="2400" dirty="0" err="1"/>
              <a:t>favour</a:t>
            </a:r>
            <a:r>
              <a:rPr lang="en-US" sz="2400" dirty="0"/>
              <a:t> (or against) acting or believing.</a:t>
            </a:r>
          </a:p>
          <a:p>
            <a:endParaRPr lang="en-US" sz="2400" dirty="0"/>
          </a:p>
          <a:p>
            <a:r>
              <a:rPr lang="en-US" sz="2400" dirty="0"/>
              <a:t>Normative reasons for action are considerations that </a:t>
            </a:r>
            <a:r>
              <a:rPr lang="en-US" sz="2400" b="1" dirty="0"/>
              <a:t>justify </a:t>
            </a:r>
            <a:r>
              <a:rPr lang="en-US" sz="2400" dirty="0"/>
              <a:t>action (in action).</a:t>
            </a:r>
          </a:p>
          <a:p>
            <a:endParaRPr lang="en-US" sz="2400" dirty="0"/>
          </a:p>
          <a:p>
            <a:r>
              <a:rPr lang="en-US" sz="2400" dirty="0"/>
              <a:t>Motivational reasons are considerations that </a:t>
            </a:r>
            <a:r>
              <a:rPr lang="en-US" sz="2400" b="1" dirty="0"/>
              <a:t>explain</a:t>
            </a:r>
            <a:r>
              <a:rPr lang="en-US" sz="2400" dirty="0"/>
              <a:t> or </a:t>
            </a:r>
            <a:r>
              <a:rPr lang="en-US" sz="2400" b="1" dirty="0"/>
              <a:t>cause</a:t>
            </a:r>
            <a:r>
              <a:rPr lang="en-US" sz="2400" dirty="0"/>
              <a:t> why someone acted (or failed to act).</a:t>
            </a:r>
          </a:p>
          <a:p>
            <a:endParaRPr lang="en-US" sz="2400" dirty="0"/>
          </a:p>
          <a:p>
            <a:r>
              <a:rPr lang="en-US" sz="2400" b="1" dirty="0"/>
              <a:t>N.B. </a:t>
            </a:r>
            <a:r>
              <a:rPr lang="en-US" sz="2400" dirty="0"/>
              <a:t>Not all motivational reasons will be normative reasons!</a:t>
            </a:r>
          </a:p>
          <a:p>
            <a:endParaRPr lang="en-US" sz="2400" dirty="0"/>
          </a:p>
          <a:p>
            <a:r>
              <a:rPr lang="en-US" sz="2400" dirty="0"/>
              <a:t>Motivational reasons are </a:t>
            </a:r>
            <a:r>
              <a:rPr lang="en-US" sz="2400" b="1" dirty="0"/>
              <a:t>descriptive</a:t>
            </a:r>
            <a:r>
              <a:rPr lang="en-US" sz="2400" dirty="0"/>
              <a:t> and normative reasons are </a:t>
            </a:r>
            <a:r>
              <a:rPr lang="en-US" sz="2400" b="1" dirty="0"/>
              <a:t>normative</a:t>
            </a:r>
            <a:r>
              <a:rPr lang="en-US" sz="2400" dirty="0"/>
              <a:t>.</a:t>
            </a:r>
          </a:p>
          <a:p>
            <a:endParaRPr lang="en-US" dirty="0"/>
          </a:p>
        </p:txBody>
      </p:sp>
    </p:spTree>
    <p:extLst>
      <p:ext uri="{BB962C8B-B14F-4D97-AF65-F5344CB8AC3E}">
        <p14:creationId xmlns:p14="http://schemas.microsoft.com/office/powerpoint/2010/main" val="1751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534400" cy="762000"/>
          </a:xfrm>
        </p:spPr>
        <p:txBody>
          <a:bodyPr>
            <a:normAutofit/>
          </a:bodyPr>
          <a:lstStyle/>
          <a:p>
            <a:pPr algn="ctr">
              <a:defRPr/>
            </a:pPr>
            <a:r>
              <a:rPr lang="en-US" sz="4400" b="1" dirty="0">
                <a:solidFill>
                  <a:schemeClr val="tx1"/>
                </a:solidFill>
              </a:rPr>
              <a:t>Normativity</a:t>
            </a:r>
          </a:p>
        </p:txBody>
      </p:sp>
      <p:sp>
        <p:nvSpPr>
          <p:cNvPr id="3" name="Content Placeholder 2"/>
          <p:cNvSpPr>
            <a:spLocks noGrp="1"/>
          </p:cNvSpPr>
          <p:nvPr>
            <p:ph idx="1"/>
          </p:nvPr>
        </p:nvSpPr>
        <p:spPr>
          <a:xfrm>
            <a:off x="457200" y="1241879"/>
            <a:ext cx="8382000" cy="5006521"/>
          </a:xfrm>
        </p:spPr>
        <p:txBody>
          <a:bodyPr>
            <a:normAutofit/>
          </a:bodyPr>
          <a:lstStyle/>
          <a:p>
            <a:pPr lvl="0">
              <a:spcBef>
                <a:spcPts val="2928"/>
              </a:spcBef>
            </a:pPr>
            <a:r>
              <a:rPr lang="en-CA" sz="2600" dirty="0">
                <a:solidFill>
                  <a:schemeClr val="tx1"/>
                </a:solidFill>
              </a:rPr>
              <a:t>Normativity can be divided into two broad areas: </a:t>
            </a:r>
            <a:r>
              <a:rPr lang="en-CA" sz="2600" b="1" dirty="0">
                <a:solidFill>
                  <a:schemeClr val="tx1"/>
                </a:solidFill>
              </a:rPr>
              <a:t>deontic</a:t>
            </a:r>
            <a:r>
              <a:rPr lang="en-CA" sz="2600" dirty="0">
                <a:solidFill>
                  <a:schemeClr val="tx1"/>
                </a:solidFill>
              </a:rPr>
              <a:t> and </a:t>
            </a:r>
            <a:r>
              <a:rPr lang="en-CA" sz="2600" b="1" dirty="0">
                <a:solidFill>
                  <a:schemeClr val="tx1"/>
                </a:solidFill>
              </a:rPr>
              <a:t>evaluative</a:t>
            </a:r>
            <a:r>
              <a:rPr lang="en-CA" sz="2600" dirty="0">
                <a:solidFill>
                  <a:schemeClr val="tx1"/>
                </a:solidFill>
              </a:rPr>
              <a:t>.</a:t>
            </a:r>
          </a:p>
          <a:p>
            <a:pPr lvl="0">
              <a:spcBef>
                <a:spcPts val="2928"/>
              </a:spcBef>
            </a:pPr>
            <a:r>
              <a:rPr lang="en-CA" sz="2600" b="1" dirty="0">
                <a:solidFill>
                  <a:schemeClr val="tx1"/>
                </a:solidFill>
              </a:rPr>
              <a:t>Deontic claims </a:t>
            </a:r>
            <a:r>
              <a:rPr lang="en-CA" sz="2600" dirty="0">
                <a:solidFill>
                  <a:schemeClr val="tx1"/>
                </a:solidFill>
              </a:rPr>
              <a:t>are claims about what is right/wrong, just/unjust, required/prohibited.</a:t>
            </a:r>
          </a:p>
          <a:p>
            <a:pPr lvl="0">
              <a:spcBef>
                <a:spcPts val="2928"/>
              </a:spcBef>
            </a:pPr>
            <a:r>
              <a:rPr lang="en-CA" sz="2600" b="1" dirty="0">
                <a:solidFill>
                  <a:schemeClr val="tx1"/>
                </a:solidFill>
              </a:rPr>
              <a:t>Evaluative claims </a:t>
            </a:r>
            <a:r>
              <a:rPr lang="en-CA" sz="2600" dirty="0">
                <a:solidFill>
                  <a:schemeClr val="tx1"/>
                </a:solidFill>
              </a:rPr>
              <a:t>are claims about what is good, bad, better than.</a:t>
            </a:r>
          </a:p>
          <a:p>
            <a:pPr lvl="0">
              <a:spcBef>
                <a:spcPts val="2928"/>
              </a:spcBef>
            </a:pPr>
            <a:r>
              <a:rPr lang="en-CA" sz="2600" dirty="0">
                <a:solidFill>
                  <a:schemeClr val="tx1"/>
                </a:solidFill>
              </a:rPr>
              <a:t>What would be a deontic claim and an evaluative claim about a hot dog?</a:t>
            </a:r>
            <a:endParaRPr lang="en-US" sz="2600" dirty="0">
              <a:solidFill>
                <a:schemeClr val="tx1"/>
              </a:solidFill>
            </a:endParaRPr>
          </a:p>
          <a:p>
            <a:pPr marL="0" indent="0">
              <a:spcBef>
                <a:spcPts val="0"/>
              </a:spcBef>
              <a:buNone/>
              <a:defRPr/>
            </a:pPr>
            <a:endParaRPr lang="en-US" sz="2000" b="1" dirty="0">
              <a:solidFill>
                <a:srgbClr val="FF0000"/>
              </a:solidFill>
            </a:endParaRPr>
          </a:p>
        </p:txBody>
      </p:sp>
    </p:spTree>
    <p:extLst>
      <p:ext uri="{BB962C8B-B14F-4D97-AF65-F5344CB8AC3E}">
        <p14:creationId xmlns:p14="http://schemas.microsoft.com/office/powerpoint/2010/main" val="2743975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010400" cy="762000"/>
          </a:xfrm>
        </p:spPr>
        <p:txBody>
          <a:bodyPr>
            <a:normAutofit/>
          </a:bodyPr>
          <a:lstStyle/>
          <a:p>
            <a:pPr algn="ctr">
              <a:defRPr/>
            </a:pPr>
            <a:r>
              <a:rPr lang="en-US" dirty="0"/>
              <a:t>   	</a:t>
            </a:r>
            <a:r>
              <a:rPr lang="en-US" sz="4400" b="1" dirty="0">
                <a:solidFill>
                  <a:schemeClr val="tx1"/>
                </a:solidFill>
              </a:rPr>
              <a:t>Overview &amp; Outcomes</a:t>
            </a:r>
          </a:p>
        </p:txBody>
      </p:sp>
      <p:sp>
        <p:nvSpPr>
          <p:cNvPr id="3" name="Content Placeholder 2"/>
          <p:cNvSpPr>
            <a:spLocks noGrp="1"/>
          </p:cNvSpPr>
          <p:nvPr>
            <p:ph idx="1"/>
          </p:nvPr>
        </p:nvSpPr>
        <p:spPr>
          <a:xfrm>
            <a:off x="457200" y="1143000"/>
            <a:ext cx="8534400" cy="5334000"/>
          </a:xfrm>
        </p:spPr>
        <p:txBody>
          <a:bodyPr>
            <a:normAutofit/>
          </a:bodyPr>
          <a:lstStyle/>
          <a:p>
            <a:pPr marL="0" indent="0">
              <a:buNone/>
            </a:pPr>
            <a:r>
              <a:rPr lang="en-GB" sz="2800" b="1" dirty="0">
                <a:solidFill>
                  <a:schemeClr val="tx1"/>
                </a:solidFill>
              </a:rPr>
              <a:t>Session Aims</a:t>
            </a:r>
            <a:r>
              <a:rPr lang="en-GB" sz="2800" dirty="0">
                <a:solidFill>
                  <a:schemeClr val="tx1"/>
                </a:solidFill>
              </a:rPr>
              <a:t>:</a:t>
            </a:r>
          </a:p>
          <a:p>
            <a:pPr lvl="1">
              <a:spcBef>
                <a:spcPts val="1272"/>
              </a:spcBef>
            </a:pPr>
            <a:r>
              <a:rPr lang="en-US" sz="2800" dirty="0">
                <a:solidFill>
                  <a:srgbClr val="000000"/>
                </a:solidFill>
              </a:rPr>
              <a:t>Provide an overview of course learning outcomes, course content, and topics</a:t>
            </a:r>
          </a:p>
          <a:p>
            <a:pPr lvl="1">
              <a:spcBef>
                <a:spcPts val="1272"/>
              </a:spcBef>
            </a:pPr>
            <a:r>
              <a:rPr lang="en-US" sz="2800" dirty="0">
                <a:solidFill>
                  <a:srgbClr val="000000"/>
                </a:solidFill>
              </a:rPr>
              <a:t>Provide an overview of assignments and expectations</a:t>
            </a:r>
          </a:p>
          <a:p>
            <a:pPr lvl="1">
              <a:spcBef>
                <a:spcPts val="1272"/>
              </a:spcBef>
            </a:pPr>
            <a:r>
              <a:rPr lang="en-US" sz="2800" dirty="0">
                <a:solidFill>
                  <a:srgbClr val="000000"/>
                </a:solidFill>
              </a:rPr>
              <a:t>Introduction to Normative Analysis</a:t>
            </a:r>
          </a:p>
          <a:p>
            <a:pPr lvl="1">
              <a:spcBef>
                <a:spcPts val="1272"/>
              </a:spcBef>
            </a:pPr>
            <a:r>
              <a:rPr lang="en-US" sz="2800" dirty="0">
                <a:solidFill>
                  <a:srgbClr val="000000"/>
                </a:solidFill>
              </a:rPr>
              <a:t>Opportunity for questions and discussion</a:t>
            </a:r>
          </a:p>
          <a:p>
            <a:pPr marL="457200" lvl="1" indent="0">
              <a:buNone/>
            </a:pPr>
            <a:endParaRPr lang="en-US" sz="1000" dirty="0">
              <a:solidFill>
                <a:schemeClr val="tx1"/>
              </a:solidFill>
            </a:endParaRPr>
          </a:p>
          <a:p>
            <a:pPr marL="0" indent="0">
              <a:spcBef>
                <a:spcPts val="0"/>
              </a:spcBef>
              <a:buNone/>
              <a:defRPr/>
            </a:pPr>
            <a:endParaRPr lang="en-US" sz="2000" dirty="0"/>
          </a:p>
        </p:txBody>
      </p:sp>
    </p:spTree>
    <p:extLst>
      <p:ext uri="{BB962C8B-B14F-4D97-AF65-F5344CB8AC3E}">
        <p14:creationId xmlns:p14="http://schemas.microsoft.com/office/powerpoint/2010/main" val="1766124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99" y="152400"/>
            <a:ext cx="7391401" cy="762000"/>
          </a:xfrm>
        </p:spPr>
        <p:txBody>
          <a:bodyPr>
            <a:normAutofit/>
          </a:bodyPr>
          <a:lstStyle/>
          <a:p>
            <a:pPr algn="ctr">
              <a:defRPr/>
            </a:pPr>
            <a:r>
              <a:rPr lang="en-GB" sz="4400" b="1" dirty="0">
                <a:solidFill>
                  <a:schemeClr val="tx1"/>
                </a:solidFill>
              </a:rPr>
              <a:t>Course Description</a:t>
            </a:r>
            <a:endParaRPr lang="en-US" sz="4400" b="1" dirty="0">
              <a:solidFill>
                <a:schemeClr val="tx1"/>
              </a:solidFill>
            </a:endParaRPr>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5" name="TextBox 4"/>
          <p:cNvSpPr txBox="1"/>
          <p:nvPr/>
        </p:nvSpPr>
        <p:spPr>
          <a:xfrm>
            <a:off x="457200" y="1204823"/>
            <a:ext cx="8534400" cy="3062377"/>
          </a:xfrm>
          <a:prstGeom prst="rect">
            <a:avLst/>
          </a:prstGeom>
          <a:noFill/>
        </p:spPr>
        <p:txBody>
          <a:bodyPr wrap="square" rtlCol="0">
            <a:spAutoFit/>
          </a:bodyPr>
          <a:lstStyle/>
          <a:p>
            <a:pPr>
              <a:spcBef>
                <a:spcPct val="0"/>
              </a:spcBef>
            </a:pPr>
            <a:r>
              <a:rPr lang="en-CA" sz="2400" dirty="0"/>
              <a:t>Provides an introduction to international law, human rights, and the right to health. Explores the relationship between health and human rights, and how human rights provides a form of social machinery to improve well-being and promote social justice. Also explores the benefits and challenges of taking a human rights-based approach in global health through investigating its application in different case studies.</a:t>
            </a:r>
            <a:r>
              <a:rPr lang="en-CA" sz="2400" b="1" dirty="0"/>
              <a:t> </a:t>
            </a:r>
          </a:p>
          <a:p>
            <a:pPr>
              <a:spcBef>
                <a:spcPct val="0"/>
              </a:spcBef>
            </a:pPr>
            <a:endParaRPr lang="en-GB" altLang="en-US" sz="2500" dirty="0"/>
          </a:p>
        </p:txBody>
      </p:sp>
    </p:spTree>
    <p:extLst>
      <p:ext uri="{BB962C8B-B14F-4D97-AF65-F5344CB8AC3E}">
        <p14:creationId xmlns:p14="http://schemas.microsoft.com/office/powerpoint/2010/main" val="1231820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99" y="152400"/>
            <a:ext cx="7391401" cy="762000"/>
          </a:xfrm>
        </p:spPr>
        <p:txBody>
          <a:bodyPr>
            <a:normAutofit/>
          </a:bodyPr>
          <a:lstStyle/>
          <a:p>
            <a:pPr algn="ctr">
              <a:defRPr/>
            </a:pPr>
            <a:r>
              <a:rPr lang="en-US" b="1" dirty="0">
                <a:solidFill>
                  <a:schemeClr val="tx1"/>
                </a:solidFill>
              </a:rPr>
              <a:t>Assignment 1</a:t>
            </a:r>
            <a:endParaRPr lang="en-US" sz="4400" b="1" dirty="0">
              <a:solidFill>
                <a:schemeClr val="tx1"/>
              </a:solidFill>
            </a:endParaRPr>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F2408F83-9B6C-0444-BDC1-CB8B64D295E4}"/>
              </a:ext>
            </a:extLst>
          </p:cNvPr>
          <p:cNvSpPr txBox="1"/>
          <p:nvPr/>
        </p:nvSpPr>
        <p:spPr>
          <a:xfrm>
            <a:off x="533400" y="997089"/>
            <a:ext cx="8382000" cy="4524315"/>
          </a:xfrm>
          <a:prstGeom prst="rect">
            <a:avLst/>
          </a:prstGeom>
          <a:noFill/>
        </p:spPr>
        <p:txBody>
          <a:bodyPr wrap="square" rtlCol="0">
            <a:spAutoFit/>
          </a:bodyPr>
          <a:lstStyle/>
          <a:p>
            <a:pPr marL="342900" indent="-342900">
              <a:buFont typeface="Arial" panose="020B0604020202020204" pitchFamily="34" charset="0"/>
              <a:buChar char="•"/>
            </a:pPr>
            <a:r>
              <a:rPr lang="en-CA" sz="2400" dirty="0"/>
              <a:t>You need to decide what will be the focus of your HRIA.</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This assignment will help you develop the rationale and focus of your HRIA.</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Starting thinking </a:t>
            </a:r>
            <a:r>
              <a:rPr lang="en-CA" sz="2400" u="sng" dirty="0"/>
              <a:t>now</a:t>
            </a:r>
            <a:r>
              <a:rPr lang="en-CA" sz="2400" dirty="0"/>
              <a:t> about an issue area </a:t>
            </a:r>
            <a:r>
              <a:rPr lang="en-CA" sz="2400" u="sng" dirty="0"/>
              <a:t>within global health </a:t>
            </a:r>
            <a:r>
              <a:rPr lang="en-CA" sz="2400" dirty="0"/>
              <a:t>and a relevant activity or policy that you can assess its impact with respect to human rights.</a:t>
            </a:r>
          </a:p>
          <a:p>
            <a:pPr marL="342900" indent="-342900">
              <a:buFont typeface="Arial" panose="020B0604020202020204" pitchFamily="34" charset="0"/>
              <a:buChar char="•"/>
            </a:pPr>
            <a:endParaRPr lang="en-CA" sz="2400" dirty="0"/>
          </a:p>
          <a:p>
            <a:pPr marL="342900" indent="-342900">
              <a:buFont typeface="Arial" panose="020B0604020202020204" pitchFamily="34" charset="0"/>
              <a:buChar char="•"/>
            </a:pPr>
            <a:r>
              <a:rPr lang="en-CA" sz="2400" dirty="0"/>
              <a:t>Focus on an area/issue that you’re familiar with or want to develop greater knowledge about.</a:t>
            </a:r>
          </a:p>
          <a:p>
            <a:endParaRPr lang="en-CA" sz="2400" dirty="0"/>
          </a:p>
        </p:txBody>
      </p:sp>
    </p:spTree>
    <p:extLst>
      <p:ext uri="{BB962C8B-B14F-4D97-AF65-F5344CB8AC3E}">
        <p14:creationId xmlns:p14="http://schemas.microsoft.com/office/powerpoint/2010/main" val="11104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99" y="152400"/>
            <a:ext cx="7391401" cy="762000"/>
          </a:xfrm>
        </p:spPr>
        <p:txBody>
          <a:bodyPr>
            <a:normAutofit/>
          </a:bodyPr>
          <a:lstStyle/>
          <a:p>
            <a:pPr algn="ctr">
              <a:defRPr/>
            </a:pPr>
            <a:r>
              <a:rPr lang="en-US" b="1" dirty="0">
                <a:solidFill>
                  <a:schemeClr val="tx1"/>
                </a:solidFill>
              </a:rPr>
              <a:t>Assignment 1</a:t>
            </a:r>
            <a:endParaRPr lang="en-US" sz="4400" b="1" dirty="0">
              <a:solidFill>
                <a:schemeClr val="tx1"/>
              </a:solidFill>
            </a:endParaRPr>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F2408F83-9B6C-0444-BDC1-CB8B64D295E4}"/>
              </a:ext>
            </a:extLst>
          </p:cNvPr>
          <p:cNvSpPr txBox="1"/>
          <p:nvPr/>
        </p:nvSpPr>
        <p:spPr>
          <a:xfrm>
            <a:off x="533400" y="997089"/>
            <a:ext cx="8382000" cy="4524315"/>
          </a:xfrm>
          <a:prstGeom prst="rect">
            <a:avLst/>
          </a:prstGeom>
          <a:noFill/>
        </p:spPr>
        <p:txBody>
          <a:bodyPr wrap="square" rtlCol="0">
            <a:spAutoFit/>
          </a:bodyPr>
          <a:lstStyle/>
          <a:p>
            <a:pPr marL="342900" indent="-342900">
              <a:buFont typeface="Arial" panose="020B0604020202020204" pitchFamily="34" charset="0"/>
              <a:buChar char="•"/>
            </a:pPr>
            <a:r>
              <a:rPr lang="en-CA" sz="2400" dirty="0"/>
              <a:t>According to Gostin and Mann (1994: 58): “All governmental policies in general, and health policies in particular, have the potential to burden human rights to a greater or lesser degree, whether by restricting freedoms, discriminating against individual or population groups, or other mechanisms. While the protection of public health may in some cases outweigh concerns relating to human rights burdens, there are many instances where human rights are needlessly infringed. ... a Human Rights Impact Assessment... allows policy makers and human rights advocates to identify potential human rights burdens posed by public health policies and suggests strategies for ameliorating those burdens.”</a:t>
            </a:r>
          </a:p>
        </p:txBody>
      </p:sp>
    </p:spTree>
    <p:extLst>
      <p:ext uri="{BB962C8B-B14F-4D97-AF65-F5344CB8AC3E}">
        <p14:creationId xmlns:p14="http://schemas.microsoft.com/office/powerpoint/2010/main" val="1259028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99" y="152400"/>
            <a:ext cx="7391401" cy="762000"/>
          </a:xfrm>
        </p:spPr>
        <p:txBody>
          <a:bodyPr>
            <a:normAutofit/>
          </a:bodyPr>
          <a:lstStyle/>
          <a:p>
            <a:pPr algn="ctr">
              <a:defRPr/>
            </a:pPr>
            <a:r>
              <a:rPr lang="en-US" b="1" dirty="0">
                <a:solidFill>
                  <a:schemeClr val="tx1"/>
                </a:solidFill>
              </a:rPr>
              <a:t>Assignment 1</a:t>
            </a:r>
            <a:endParaRPr lang="en-US" sz="4400" b="1" dirty="0">
              <a:solidFill>
                <a:schemeClr val="tx1"/>
              </a:solidFill>
            </a:endParaRPr>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F2408F83-9B6C-0444-BDC1-CB8B64D295E4}"/>
              </a:ext>
            </a:extLst>
          </p:cNvPr>
          <p:cNvSpPr txBox="1"/>
          <p:nvPr/>
        </p:nvSpPr>
        <p:spPr>
          <a:xfrm>
            <a:off x="533400" y="997089"/>
            <a:ext cx="8382000" cy="4247317"/>
          </a:xfrm>
          <a:prstGeom prst="rect">
            <a:avLst/>
          </a:prstGeom>
          <a:noFill/>
        </p:spPr>
        <p:txBody>
          <a:bodyPr wrap="square" rtlCol="0">
            <a:spAutoFit/>
          </a:bodyPr>
          <a:lstStyle/>
          <a:p>
            <a:r>
              <a:rPr lang="en-CA" sz="2400" dirty="0"/>
              <a:t>The purpose of the first assignment is for you to select and justify the topic of focus for your HRIA. You will need to select </a:t>
            </a:r>
            <a:r>
              <a:rPr lang="en-CA" sz="2400" u="sng" dirty="0"/>
              <a:t>one</a:t>
            </a:r>
            <a:r>
              <a:rPr lang="en-CA" sz="2400" dirty="0"/>
              <a:t> government policy or activity that:</a:t>
            </a:r>
          </a:p>
          <a:p>
            <a:r>
              <a:rPr lang="en-CA" sz="2400" dirty="0"/>
              <a:t> </a:t>
            </a:r>
          </a:p>
          <a:p>
            <a:pPr marL="342900" lvl="0" indent="-342900">
              <a:spcBef>
                <a:spcPts val="1200"/>
              </a:spcBef>
              <a:buFont typeface="Arial" panose="020B0604020202020204" pitchFamily="34" charset="0"/>
              <a:buChar char="•"/>
            </a:pPr>
            <a:r>
              <a:rPr lang="en-CA" sz="2400" dirty="0"/>
              <a:t>Either is an explicit health policy/activity or a policy/activity that has direct bearing on health</a:t>
            </a:r>
          </a:p>
          <a:p>
            <a:pPr marL="342900" lvl="0" indent="-342900">
              <a:spcBef>
                <a:spcPts val="1200"/>
              </a:spcBef>
              <a:buFont typeface="Arial" panose="020B0604020202020204" pitchFamily="34" charset="0"/>
              <a:buChar char="•"/>
            </a:pPr>
            <a:r>
              <a:rPr lang="en-CA" sz="2400" dirty="0"/>
              <a:t>Is a topic that is relevant to global health</a:t>
            </a:r>
          </a:p>
          <a:p>
            <a:pPr marL="342900" lvl="0" indent="-342900">
              <a:spcBef>
                <a:spcPts val="1200"/>
              </a:spcBef>
              <a:buFont typeface="Arial" panose="020B0604020202020204" pitchFamily="34" charset="0"/>
              <a:buChar char="•"/>
            </a:pPr>
            <a:r>
              <a:rPr lang="en-CA" sz="2400" dirty="0"/>
              <a:t>Can be a policy or activity at the local, national, or international level</a:t>
            </a:r>
          </a:p>
          <a:p>
            <a:endParaRPr lang="en-CA" sz="2400" dirty="0"/>
          </a:p>
        </p:txBody>
      </p:sp>
    </p:spTree>
    <p:extLst>
      <p:ext uri="{BB962C8B-B14F-4D97-AF65-F5344CB8AC3E}">
        <p14:creationId xmlns:p14="http://schemas.microsoft.com/office/powerpoint/2010/main" val="2135754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499" y="152400"/>
            <a:ext cx="7391401" cy="762000"/>
          </a:xfrm>
        </p:spPr>
        <p:txBody>
          <a:bodyPr>
            <a:normAutofit/>
          </a:bodyPr>
          <a:lstStyle/>
          <a:p>
            <a:pPr algn="ctr">
              <a:defRPr/>
            </a:pPr>
            <a:r>
              <a:rPr lang="en-US" b="1" dirty="0">
                <a:solidFill>
                  <a:schemeClr val="tx1"/>
                </a:solidFill>
              </a:rPr>
              <a:t>Assignment 1</a:t>
            </a:r>
            <a:endParaRPr lang="en-US" sz="4400" b="1" dirty="0">
              <a:solidFill>
                <a:schemeClr val="tx1"/>
              </a:solidFill>
            </a:endParaRPr>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F2408F83-9B6C-0444-BDC1-CB8B64D295E4}"/>
              </a:ext>
            </a:extLst>
          </p:cNvPr>
          <p:cNvSpPr txBox="1"/>
          <p:nvPr/>
        </p:nvSpPr>
        <p:spPr>
          <a:xfrm>
            <a:off x="533400" y="997089"/>
            <a:ext cx="8382000" cy="4401205"/>
          </a:xfrm>
          <a:prstGeom prst="rect">
            <a:avLst/>
          </a:prstGeom>
          <a:noFill/>
        </p:spPr>
        <p:txBody>
          <a:bodyPr wrap="square" rtlCol="0">
            <a:spAutoFit/>
          </a:bodyPr>
          <a:lstStyle/>
          <a:p>
            <a:r>
              <a:rPr lang="en-CA" sz="2400" dirty="0"/>
              <a:t>You should structure your assignment around answering the following questions:</a:t>
            </a:r>
          </a:p>
          <a:p>
            <a:r>
              <a:rPr lang="en-CA" sz="2400" dirty="0"/>
              <a:t> </a:t>
            </a:r>
          </a:p>
          <a:p>
            <a:pPr marL="457200" lvl="0" indent="-457200">
              <a:spcBef>
                <a:spcPts val="1200"/>
              </a:spcBef>
              <a:buFont typeface="+mj-lt"/>
              <a:buAutoNum type="arabicPeriod"/>
            </a:pPr>
            <a:r>
              <a:rPr lang="en-CA" sz="2400" dirty="0"/>
              <a:t>What is the government policy or activity you have selected? How long has it been in effect?</a:t>
            </a:r>
          </a:p>
          <a:p>
            <a:pPr marL="457200" lvl="0" indent="-457200">
              <a:spcBef>
                <a:spcPts val="1200"/>
              </a:spcBef>
              <a:buFont typeface="+mj-lt"/>
              <a:buAutoNum type="arabicPeriod"/>
            </a:pPr>
            <a:r>
              <a:rPr lang="en-CA" sz="2400" dirty="0"/>
              <a:t>What level or levels of government is the source of this policy or activity?</a:t>
            </a:r>
          </a:p>
          <a:p>
            <a:pPr marL="457200" lvl="0" indent="-457200">
              <a:spcBef>
                <a:spcPts val="1200"/>
              </a:spcBef>
              <a:buFont typeface="+mj-lt"/>
              <a:buAutoNum type="arabicPeriod"/>
            </a:pPr>
            <a:r>
              <a:rPr lang="en-CA" sz="2400" dirty="0"/>
              <a:t>Why does this policy or activity relate to global health?</a:t>
            </a:r>
          </a:p>
          <a:p>
            <a:pPr marL="457200" lvl="0" indent="-457200">
              <a:spcBef>
                <a:spcPts val="1200"/>
              </a:spcBef>
              <a:buFont typeface="+mj-lt"/>
              <a:buAutoNum type="arabicPeriod"/>
            </a:pPr>
            <a:r>
              <a:rPr lang="en-CA" sz="2400" dirty="0"/>
              <a:t>Why does the policy/activity and global health topic you have selected make a good candidate for a HRIA?</a:t>
            </a:r>
          </a:p>
        </p:txBody>
      </p:sp>
    </p:spTree>
    <p:extLst>
      <p:ext uri="{BB962C8B-B14F-4D97-AF65-F5344CB8AC3E}">
        <p14:creationId xmlns:p14="http://schemas.microsoft.com/office/powerpoint/2010/main" val="1698998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305801" cy="762000"/>
          </a:xfrm>
        </p:spPr>
        <p:txBody>
          <a:bodyPr>
            <a:normAutofit/>
          </a:bodyPr>
          <a:lstStyle/>
          <a:p>
            <a:pPr algn="ctr">
              <a:defRPr/>
            </a:pPr>
            <a:r>
              <a:rPr lang="en-US" sz="4400" b="1" dirty="0">
                <a:solidFill>
                  <a:schemeClr val="tx1"/>
                </a:solidFill>
              </a:rPr>
              <a:t>Question</a:t>
            </a:r>
          </a:p>
        </p:txBody>
      </p:sp>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pic>
        <p:nvPicPr>
          <p:cNvPr id="2050" name="Picture 2" descr="Hot Dogs, Bun Size Hot Dogs and Franks | Ball Park® Brand">
            <a:extLst>
              <a:ext uri="{FF2B5EF4-FFF2-40B4-BE49-F238E27FC236}">
                <a16:creationId xmlns:a16="http://schemas.microsoft.com/office/drawing/2014/main" id="{9EC6DD3E-5B55-BE4F-9480-4440795DFF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429000"/>
            <a:ext cx="7408055" cy="33824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4413C68-9F0F-FC4D-ADCE-6AE06C0C9189}"/>
              </a:ext>
            </a:extLst>
          </p:cNvPr>
          <p:cNvSpPr txBox="1"/>
          <p:nvPr/>
        </p:nvSpPr>
        <p:spPr>
          <a:xfrm>
            <a:off x="533400" y="1267278"/>
            <a:ext cx="7620000" cy="1338828"/>
          </a:xfrm>
          <a:prstGeom prst="rect">
            <a:avLst/>
          </a:prstGeom>
          <a:noFill/>
        </p:spPr>
        <p:txBody>
          <a:bodyPr wrap="square" rtlCol="0">
            <a:spAutoFit/>
          </a:bodyPr>
          <a:lstStyle/>
          <a:p>
            <a:r>
              <a:rPr lang="en-US" sz="2700" dirty="0"/>
              <a:t>Is a hot dog a sandwich? If so, why? If not, why not?</a:t>
            </a:r>
          </a:p>
          <a:p>
            <a:endParaRPr lang="en-US" sz="2700" dirty="0"/>
          </a:p>
          <a:p>
            <a:r>
              <a:rPr lang="en-US" sz="2700" dirty="0"/>
              <a:t>What method would you use to answer?</a:t>
            </a:r>
          </a:p>
        </p:txBody>
      </p:sp>
    </p:spTree>
    <p:extLst>
      <p:ext uri="{BB962C8B-B14F-4D97-AF65-F5344CB8AC3E}">
        <p14:creationId xmlns:p14="http://schemas.microsoft.com/office/powerpoint/2010/main" val="829659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41879"/>
            <a:ext cx="8382000" cy="5006521"/>
          </a:xfrm>
        </p:spPr>
        <p:txBody>
          <a:bodyPr>
            <a:normAutofit/>
          </a:bodyPr>
          <a:lstStyle/>
          <a:p>
            <a:pPr marL="0" indent="0">
              <a:spcBef>
                <a:spcPts val="0"/>
              </a:spcBef>
              <a:buNone/>
              <a:defRPr/>
            </a:pPr>
            <a:r>
              <a:rPr lang="en-US" sz="2700" b="1" dirty="0"/>
              <a:t> </a:t>
            </a:r>
          </a:p>
          <a:p>
            <a:pPr marL="0" indent="0">
              <a:spcBef>
                <a:spcPts val="0"/>
              </a:spcBef>
              <a:buNone/>
              <a:defRPr/>
            </a:pPr>
            <a:endParaRPr lang="en-US" sz="2000" dirty="0"/>
          </a:p>
        </p:txBody>
      </p:sp>
      <p:sp>
        <p:nvSpPr>
          <p:cNvPr id="4" name="TextBox 3"/>
          <p:cNvSpPr txBox="1"/>
          <p:nvPr/>
        </p:nvSpPr>
        <p:spPr>
          <a:xfrm>
            <a:off x="1551214" y="1518557"/>
            <a:ext cx="184731" cy="369332"/>
          </a:xfrm>
          <a:prstGeom prst="rect">
            <a:avLst/>
          </a:prstGeom>
          <a:noFill/>
        </p:spPr>
        <p:txBody>
          <a:bodyPr wrap="none" rtlCol="0">
            <a:spAutoFit/>
          </a:bodyPr>
          <a:lstStyle/>
          <a:p>
            <a:endParaRPr lang="en-US" dirty="0"/>
          </a:p>
        </p:txBody>
      </p:sp>
      <p:pic>
        <p:nvPicPr>
          <p:cNvPr id="7" name="Picture 6" descr="A screenshot of a cell phone&#10;&#10;Description automatically generated">
            <a:extLst>
              <a:ext uri="{FF2B5EF4-FFF2-40B4-BE49-F238E27FC236}">
                <a16:creationId xmlns:a16="http://schemas.microsoft.com/office/drawing/2014/main" id="{932C99BB-C35A-824F-9987-316EABCE03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814" y="541265"/>
            <a:ext cx="7962986" cy="5478535"/>
          </a:xfrm>
          <a:prstGeom prst="rect">
            <a:avLst/>
          </a:prstGeom>
        </p:spPr>
      </p:pic>
    </p:spTree>
    <p:extLst>
      <p:ext uri="{BB962C8B-B14F-4D97-AF65-F5344CB8AC3E}">
        <p14:creationId xmlns:p14="http://schemas.microsoft.com/office/powerpoint/2010/main" val="1073426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9714</TotalTime>
  <Words>889</Words>
  <Application>Microsoft Office PowerPoint</Application>
  <PresentationFormat>On-screen Show (4:3)</PresentationFormat>
  <Paragraphs>119</Paragraphs>
  <Slides>17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  Health &amp; Human Rights     </vt:lpstr>
      <vt:lpstr>    Overview &amp; Outcomes</vt:lpstr>
      <vt:lpstr>Course Description</vt:lpstr>
      <vt:lpstr>Assignment 1</vt:lpstr>
      <vt:lpstr>Assignment 1</vt:lpstr>
      <vt:lpstr>Assignment 1</vt:lpstr>
      <vt:lpstr>Assignment 1</vt:lpstr>
      <vt:lpstr>Question</vt:lpstr>
      <vt:lpstr>PowerPoint Presentation</vt:lpstr>
      <vt:lpstr>PowerPoint Presentation</vt:lpstr>
      <vt:lpstr>Empirical Claims</vt:lpstr>
      <vt:lpstr>Conceptual Claims</vt:lpstr>
      <vt:lpstr>Descriptive Claims</vt:lpstr>
      <vt:lpstr>Normative Claims</vt:lpstr>
      <vt:lpstr>Norms</vt:lpstr>
      <vt:lpstr>Reasons</vt:lpstr>
      <vt:lpstr>Normativity</vt:lpstr>
    </vt:vector>
  </TitlesOfParts>
  <Company>YORK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Health BA &amp; BSc (Fall 2014)</dc:title>
  <dc:creator>CNS</dc:creator>
  <cp:lastModifiedBy>Amit Singh</cp:lastModifiedBy>
  <cp:revision>342</cp:revision>
  <dcterms:created xsi:type="dcterms:W3CDTF">2013-08-27T16:32:29Z</dcterms:created>
  <dcterms:modified xsi:type="dcterms:W3CDTF">2021-09-17T18:02:13Z</dcterms:modified>
</cp:coreProperties>
</file>